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17" r:id="rId3"/>
    <p:sldId id="258" r:id="rId4"/>
    <p:sldId id="277" r:id="rId5"/>
    <p:sldId id="314" r:id="rId6"/>
    <p:sldId id="313" r:id="rId7"/>
    <p:sldId id="315" r:id="rId8"/>
    <p:sldId id="316" r:id="rId9"/>
    <p:sldId id="269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FFFE"/>
    <a:srgbClr val="2596D3"/>
    <a:srgbClr val="1B3A8A"/>
    <a:srgbClr val="0370CB"/>
    <a:srgbClr val="02D3F1"/>
    <a:srgbClr val="14C8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9" autoAdjust="0"/>
    <p:restoredTop sz="94660"/>
  </p:normalViewPr>
  <p:slideViewPr>
    <p:cSldViewPr snapToGrid="0">
      <p:cViewPr varScale="1">
        <p:scale>
          <a:sx n="98" d="100"/>
          <a:sy n="98" d="100"/>
        </p:scale>
        <p:origin x="63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2D4FDA-DCEF-10B8-E28A-D93D8CAB2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6847449-95D7-2867-46E5-F52F58592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EE7AD1-1FDB-518F-7555-C29FAEBD2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E843-080F-4B49-B52C-BD6C25EB9E5E}" type="datetimeFigureOut">
              <a:rPr lang="es-MX" smtClean="0"/>
              <a:t>20/06/2025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319672-CC1E-A908-41BC-7947A094A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2E57FA-90B8-53A2-723E-0CF250D1A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10D8E-0C68-433C-92FA-D6B1B6334FC0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61436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1C4CFD-FBF3-A820-0073-6753D3225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735FB3B-7D92-F415-7549-878B19B23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0ED56E-8222-C72B-99BE-2C6070299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E843-080F-4B49-B52C-BD6C25EB9E5E}" type="datetimeFigureOut">
              <a:rPr lang="es-MX" smtClean="0"/>
              <a:t>20/06/2025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9F18300-1D8F-9EB4-B245-CA7017A39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2CE896-3057-26D4-2CD9-B1657B730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10D8E-0C68-433C-92FA-D6B1B6334FC0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579657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46E1804-6307-B634-4DE5-B715DDD676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71F3CC3-4ED8-787F-974E-73DCB93215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2F17B2-B4A5-52F8-299E-1C14B121C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E843-080F-4B49-B52C-BD6C25EB9E5E}" type="datetimeFigureOut">
              <a:rPr lang="es-MX" smtClean="0"/>
              <a:t>20/06/2025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223B35-8888-C9C1-3D05-4955C7010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FDB955-BB89-510D-5006-D7018AF9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10D8E-0C68-433C-92FA-D6B1B6334FC0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732836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5801B6-4530-1751-9124-AA72FB8EC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0423E4-E607-8005-B9BB-905F28FB25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F0E320B-A1A3-DB3B-771A-016E02B91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E843-080F-4B49-B52C-BD6C25EB9E5E}" type="datetimeFigureOut">
              <a:rPr lang="es-MX" smtClean="0"/>
              <a:t>20/06/2025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0B1B54-13F9-CB66-C23A-DF25F0264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BC4676-C4EB-38BA-86D8-0C26D0ACF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10D8E-0C68-433C-92FA-D6B1B6334FC0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108493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D3649F-E736-FD86-179F-C8BD536B4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37E1EDB-244A-9029-7B8F-46724FA81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C9E8AC-8FF2-1C53-D60E-B7C513864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E843-080F-4B49-B52C-BD6C25EB9E5E}" type="datetimeFigureOut">
              <a:rPr lang="es-MX" smtClean="0"/>
              <a:t>20/06/2025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2A7B32-B0A9-A8C8-A021-583C710D2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801DE0-31A0-2643-649C-286A29D10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10D8E-0C68-433C-92FA-D6B1B6334FC0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932215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3A5CD3-E1EB-B14A-4A79-1C0920AB4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3AB36D-7F25-15D4-9DC4-A8CE54BC2F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587A45B-CB84-4707-DA18-2A03BE53E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6573C46-B515-97D7-82CC-126084A27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E843-080F-4B49-B52C-BD6C25EB9E5E}" type="datetimeFigureOut">
              <a:rPr lang="es-MX" smtClean="0"/>
              <a:t>20/06/2025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4FF5F9-0C3F-CEB0-4928-E2FF329B7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271981F-BC87-5292-610C-8A772BB48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10D8E-0C68-433C-92FA-D6B1B6334FC0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077801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124B6F-6A6F-9CF2-D4A6-202CCD91D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12E9990-0C6E-398B-5CE3-DE1B6AB1E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276BA8A-3A25-E585-0637-920C66BDF6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FC35E19-114A-489E-2BD8-6A57DB26B8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F2D886C-F6EA-6283-FCDD-8786558C1A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4E34AE0-0638-540F-B76D-94F479395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E843-080F-4B49-B52C-BD6C25EB9E5E}" type="datetimeFigureOut">
              <a:rPr lang="es-MX" smtClean="0"/>
              <a:t>20/06/2025</a:t>
            </a:fld>
            <a:endParaRPr lang="es-MX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DCCC878-59D8-5EB5-2096-1F1DB8964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012BF16-02E6-F534-CC9C-3CE4709B7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10D8E-0C68-433C-92FA-D6B1B6334FC0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128644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5D5E9A-8CE0-E259-8CA0-B907DFACF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9AA315F-1E48-7B82-9ED3-5F2E33F88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E843-080F-4B49-B52C-BD6C25EB9E5E}" type="datetimeFigureOut">
              <a:rPr lang="es-MX" smtClean="0"/>
              <a:t>20/06/2025</a:t>
            </a:fld>
            <a:endParaRPr lang="es-MX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D03AC0-05F5-DB98-6369-9331DD92B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D738C1C-F8FC-A06F-ED33-7D5295C2B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10D8E-0C68-433C-92FA-D6B1B6334FC0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293105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2C924BF-73DB-84D6-A172-0C9B19381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E843-080F-4B49-B52C-BD6C25EB9E5E}" type="datetimeFigureOut">
              <a:rPr lang="es-MX" smtClean="0"/>
              <a:t>20/06/2025</a:t>
            </a:fld>
            <a:endParaRPr lang="es-MX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D68CFB5-ED33-F9C7-80B0-5C9DE9E54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B0AA46F-9A55-8FCD-BEB0-5AD4E648E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10D8E-0C68-433C-92FA-D6B1B6334FC0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337611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293EC9-DE20-69C6-2498-E019721FC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A26060-7A97-315C-BCFC-5042B7219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708ED4C-0E4C-B137-DACD-1C40BF64C5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32F1B6A-8EFA-726D-ACA1-C635B612E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E843-080F-4B49-B52C-BD6C25EB9E5E}" type="datetimeFigureOut">
              <a:rPr lang="es-MX" smtClean="0"/>
              <a:t>20/06/2025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F2BAA43-3092-2A7D-20BF-29B0F33BD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07BFC07-D322-742C-52BD-56BBB77CC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10D8E-0C68-433C-92FA-D6B1B6334FC0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546559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54C82B-158A-4C4B-3DE3-AFDA22E19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E7F9544-0BE0-B1B3-0AAD-9C370CAF7F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8B92561-BC91-52A1-44C2-C74A910A3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175CAA-65F5-77AD-1AD2-A1D6DF5E2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CE843-080F-4B49-B52C-BD6C25EB9E5E}" type="datetimeFigureOut">
              <a:rPr lang="es-MX" smtClean="0"/>
              <a:t>20/06/2025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38BEF99-FDE5-058C-E038-140DB4794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A4ADD07-B22D-72EC-6CCC-7B9578EAD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10D8E-0C68-433C-92FA-D6B1B6334FC0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303085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7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E246A75-9C2E-FED9-BC68-5745E44FB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40EF2D-F0F3-7567-F113-5FDB06E993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5C4FFD-F28C-B11E-61E7-01CDEE2B2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CE843-080F-4B49-B52C-BD6C25EB9E5E}" type="datetimeFigureOut">
              <a:rPr lang="es-MX" smtClean="0"/>
              <a:t>20/06/2025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00A66A-B20D-C14D-B72E-648DA85501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C0BABB-5D82-2914-4EDC-E87DC70458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10D8E-0C68-433C-92FA-D6B1B6334FC0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3154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12FF6D82-5CED-D96E-CFFF-C7379C495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59" y="4668589"/>
            <a:ext cx="12192000" cy="1269435"/>
          </a:xfrm>
          <a:solidFill>
            <a:schemeClr val="bg1">
              <a:alpha val="54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MX" sz="6600" b="1" dirty="0">
                <a:solidFill>
                  <a:srgbClr val="0070C0"/>
                </a:solidFill>
                <a:latin typeface="Futura Lt BT" panose="020B0402020204020303" pitchFamily="34" charset="0"/>
              </a:rPr>
              <a:t>PRESENTACIÓN DE INDICADORES DE DESEMPEÑO</a:t>
            </a:r>
          </a:p>
        </p:txBody>
      </p:sp>
      <p:pic>
        <p:nvPicPr>
          <p:cNvPr id="6" name="Imagen 5" descr="Icono&#10;&#10;Descripción generada automáticamente">
            <a:extLst>
              <a:ext uri="{FF2B5EF4-FFF2-40B4-BE49-F238E27FC236}">
                <a16:creationId xmlns:a16="http://schemas.microsoft.com/office/drawing/2014/main" id="{9F1F8608-15FA-8438-3B07-08BBAE34E9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3243" y="1747951"/>
            <a:ext cx="2667147" cy="2474132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0A3B14FC-50CA-160A-EF56-0C3FB90E438E}"/>
              </a:ext>
            </a:extLst>
          </p:cNvPr>
          <p:cNvSpPr txBox="1"/>
          <p:nvPr/>
        </p:nvSpPr>
        <p:spPr>
          <a:xfrm>
            <a:off x="10009149" y="6384530"/>
            <a:ext cx="20936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800" b="1" dirty="0">
                <a:solidFill>
                  <a:schemeClr val="accent2">
                    <a:lumMod val="75000"/>
                  </a:schemeClr>
                </a:solidFill>
                <a:latin typeface="Futura Lt BT" panose="020B0402020204020303" pitchFamily="34" charset="0"/>
              </a:rPr>
              <a:t>F3PNO-DIR-01.01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AAC90C9-6453-1866-B98E-402BDB0E4B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10" y="6019060"/>
            <a:ext cx="838940" cy="83894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22F6FDC2-0FAE-7285-12B4-4886FD7E80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150" y="6019060"/>
            <a:ext cx="838940" cy="83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9019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12FF6D82-5CED-D96E-CFFF-C7379C495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94282"/>
            <a:ext cx="12192000" cy="1269435"/>
          </a:xfrm>
          <a:solidFill>
            <a:schemeClr val="bg1">
              <a:alpha val="54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MX" sz="6600" b="1" dirty="0">
                <a:solidFill>
                  <a:schemeClr val="accent2">
                    <a:lumMod val="75000"/>
                  </a:schemeClr>
                </a:solidFill>
                <a:latin typeface="Futura Lt BT" panose="020B0402020204020303" pitchFamily="34" charset="0"/>
              </a:rPr>
              <a:t>AREA / DEPARTAMENTO</a:t>
            </a:r>
          </a:p>
        </p:txBody>
      </p:sp>
      <p:pic>
        <p:nvPicPr>
          <p:cNvPr id="6" name="Imagen 5" descr="Icono&#10;&#10;Descripción generada automáticamente">
            <a:extLst>
              <a:ext uri="{FF2B5EF4-FFF2-40B4-BE49-F238E27FC236}">
                <a16:creationId xmlns:a16="http://schemas.microsoft.com/office/drawing/2014/main" id="{9F1F8608-15FA-8438-3B07-08BBAE34E9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765" y="5484427"/>
            <a:ext cx="1368468" cy="1269435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0A3B14FC-50CA-160A-EF56-0C3FB90E438E}"/>
              </a:ext>
            </a:extLst>
          </p:cNvPr>
          <p:cNvSpPr txBox="1"/>
          <p:nvPr/>
        </p:nvSpPr>
        <p:spPr>
          <a:xfrm>
            <a:off x="10009149" y="6384530"/>
            <a:ext cx="20936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800" b="1" dirty="0">
                <a:solidFill>
                  <a:schemeClr val="accent2">
                    <a:lumMod val="75000"/>
                  </a:schemeClr>
                </a:solidFill>
                <a:latin typeface="Futura Lt BT" panose="020B0402020204020303" pitchFamily="34" charset="0"/>
              </a:rPr>
              <a:t>F3PNO-DIR-01.01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EDCD2A0-EE22-4CE6-3E96-B68C4A407B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10" y="6019060"/>
            <a:ext cx="838940" cy="838940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06DBC75-D423-57FD-6E05-FB5BB13038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150" y="6019060"/>
            <a:ext cx="838940" cy="83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7891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co 6">
            <a:extLst>
              <a:ext uri="{FF2B5EF4-FFF2-40B4-BE49-F238E27FC236}">
                <a16:creationId xmlns:a16="http://schemas.microsoft.com/office/drawing/2014/main" id="{786A1920-BDF6-A855-304A-2ACFE04AF28B}"/>
              </a:ext>
            </a:extLst>
          </p:cNvPr>
          <p:cNvSpPr/>
          <p:nvPr/>
        </p:nvSpPr>
        <p:spPr>
          <a:xfrm>
            <a:off x="-2848897" y="0"/>
            <a:ext cx="5697794" cy="5928851"/>
          </a:xfrm>
          <a:prstGeom prst="arc">
            <a:avLst>
              <a:gd name="adj1" fmla="val 16150149"/>
              <a:gd name="adj2" fmla="val 5437603"/>
            </a:avLst>
          </a:prstGeom>
          <a:ln w="38100">
            <a:solidFill>
              <a:srgbClr val="87FFF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49CA978-76C4-7730-20A3-D72DDEA99570}"/>
              </a:ext>
            </a:extLst>
          </p:cNvPr>
          <p:cNvSpPr txBox="1"/>
          <p:nvPr/>
        </p:nvSpPr>
        <p:spPr>
          <a:xfrm>
            <a:off x="201930" y="508513"/>
            <a:ext cx="1779398" cy="369332"/>
          </a:xfrm>
          <a:prstGeom prst="rect">
            <a:avLst/>
          </a:prstGeom>
          <a:solidFill>
            <a:srgbClr val="87FFFE">
              <a:alpha val="40000"/>
            </a:srgbClr>
          </a:solidFill>
        </p:spPr>
        <p:txBody>
          <a:bodyPr wrap="square" rtlCol="0">
            <a:spAutoFit/>
          </a:bodyPr>
          <a:lstStyle/>
          <a:p>
            <a:r>
              <a:rPr lang="es-MX" b="1" dirty="0">
                <a:latin typeface="Futura Lt BT" panose="020B0402020204020303" pitchFamily="34" charset="0"/>
              </a:rPr>
              <a:t>OBJETIVO</a:t>
            </a: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B6B9F961-95A1-1FB6-319D-B1FC59357632}"/>
              </a:ext>
            </a:extLst>
          </p:cNvPr>
          <p:cNvSpPr/>
          <p:nvPr/>
        </p:nvSpPr>
        <p:spPr>
          <a:xfrm>
            <a:off x="1577100" y="63179"/>
            <a:ext cx="1260000" cy="12600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14C8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56F368A-6012-8D78-C90B-6A7D691E4A2B}"/>
              </a:ext>
            </a:extLst>
          </p:cNvPr>
          <p:cNvSpPr txBox="1"/>
          <p:nvPr/>
        </p:nvSpPr>
        <p:spPr>
          <a:xfrm>
            <a:off x="201930" y="2779759"/>
            <a:ext cx="1779398" cy="369332"/>
          </a:xfrm>
          <a:prstGeom prst="rect">
            <a:avLst/>
          </a:prstGeom>
          <a:solidFill>
            <a:srgbClr val="0370CB">
              <a:alpha val="40000"/>
            </a:srgbClr>
          </a:solidFill>
        </p:spPr>
        <p:txBody>
          <a:bodyPr wrap="square" rtlCol="0">
            <a:spAutoFit/>
          </a:bodyPr>
          <a:lstStyle/>
          <a:p>
            <a:r>
              <a:rPr lang="es-MX" b="1" dirty="0">
                <a:latin typeface="Futura Lt BT" panose="020B0402020204020303" pitchFamily="34" charset="0"/>
              </a:rPr>
              <a:t>INDICADOR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8154C6C9-CCD1-2A21-102F-FBA40036A588}"/>
              </a:ext>
            </a:extLst>
          </p:cNvPr>
          <p:cNvSpPr/>
          <p:nvPr/>
        </p:nvSpPr>
        <p:spPr>
          <a:xfrm>
            <a:off x="1969914" y="2334425"/>
            <a:ext cx="1260000" cy="12600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370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16" name="Imagen 15" descr="Icono&#10;&#10;Descripción generada automáticamente">
            <a:extLst>
              <a:ext uri="{FF2B5EF4-FFF2-40B4-BE49-F238E27FC236}">
                <a16:creationId xmlns:a16="http://schemas.microsoft.com/office/drawing/2014/main" id="{C8C47318-5D7C-9E1C-C1BB-2E3E1C7D80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1375" y="5310736"/>
            <a:ext cx="700625" cy="649922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1652A608-42E4-F374-E1E1-013C8FA4599D}"/>
              </a:ext>
            </a:extLst>
          </p:cNvPr>
          <p:cNvSpPr txBox="1"/>
          <p:nvPr/>
        </p:nvSpPr>
        <p:spPr>
          <a:xfrm>
            <a:off x="3068936" y="235439"/>
            <a:ext cx="50175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b="1" dirty="0">
                <a:solidFill>
                  <a:schemeClr val="bg1">
                    <a:lumMod val="65000"/>
                  </a:schemeClr>
                </a:solidFill>
                <a:latin typeface="Futura Lt BT" panose="020B0402020204020303" pitchFamily="34" charset="0"/>
              </a:rPr>
              <a:t>Colocar la descripción del indicador 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3A01BE91-F6BA-E757-677F-D9B17A9E4ABE}"/>
              </a:ext>
            </a:extLst>
          </p:cNvPr>
          <p:cNvCxnSpPr/>
          <p:nvPr/>
        </p:nvCxnSpPr>
        <p:spPr>
          <a:xfrm>
            <a:off x="2974529" y="1054832"/>
            <a:ext cx="511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a 15">
            <a:extLst>
              <a:ext uri="{FF2B5EF4-FFF2-40B4-BE49-F238E27FC236}">
                <a16:creationId xmlns:a16="http://schemas.microsoft.com/office/drawing/2014/main" id="{5BB0C93F-F87C-22AA-9AD9-8EEA2BB800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506263"/>
              </p:ext>
            </p:extLst>
          </p:nvPr>
        </p:nvGraphicFramePr>
        <p:xfrm>
          <a:off x="8765090" y="188012"/>
          <a:ext cx="3254476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3563">
                  <a:extLst>
                    <a:ext uri="{9D8B030D-6E8A-4147-A177-3AD203B41FA5}">
                      <a16:colId xmlns:a16="http://schemas.microsoft.com/office/drawing/2014/main" val="4066504254"/>
                    </a:ext>
                  </a:extLst>
                </a:gridCol>
                <a:gridCol w="1064750">
                  <a:extLst>
                    <a:ext uri="{9D8B030D-6E8A-4147-A177-3AD203B41FA5}">
                      <a16:colId xmlns:a16="http://schemas.microsoft.com/office/drawing/2014/main" val="2191215519"/>
                    </a:ext>
                  </a:extLst>
                </a:gridCol>
                <a:gridCol w="380608">
                  <a:extLst>
                    <a:ext uri="{9D8B030D-6E8A-4147-A177-3AD203B41FA5}">
                      <a16:colId xmlns:a16="http://schemas.microsoft.com/office/drawing/2014/main" val="3527579459"/>
                    </a:ext>
                  </a:extLst>
                </a:gridCol>
                <a:gridCol w="331000">
                  <a:extLst>
                    <a:ext uri="{9D8B030D-6E8A-4147-A177-3AD203B41FA5}">
                      <a16:colId xmlns:a16="http://schemas.microsoft.com/office/drawing/2014/main" val="3827715635"/>
                    </a:ext>
                  </a:extLst>
                </a:gridCol>
                <a:gridCol w="404555">
                  <a:extLst>
                    <a:ext uri="{9D8B030D-6E8A-4147-A177-3AD203B41FA5}">
                      <a16:colId xmlns:a16="http://schemas.microsoft.com/office/drawing/2014/main" val="1764536759"/>
                    </a:ext>
                  </a:extLst>
                </a:gridCol>
              </a:tblGrid>
              <a:tr h="185420">
                <a:tc gridSpan="5"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latin typeface="Futura Lt BT" panose="020B0402020204020303" pitchFamily="34" charset="0"/>
                        </a:rPr>
                        <a:t>Estatus de cumplimiento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713284"/>
                  </a:ext>
                </a:extLst>
              </a:tr>
              <a:tr h="35354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>
                          <a:latin typeface="Futura Lt BT" panose="020B0402020204020303" pitchFamily="34" charset="0"/>
                        </a:rPr>
                        <a:t>Porcentaje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latin typeface="Futura Lt BT" panose="020B0402020204020303" pitchFamily="34" charset="0"/>
                        </a:rPr>
                        <a:t>Estatus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latin typeface="Futura Lt BT" panose="020B0402020204020303" pitchFamily="34" charset="0"/>
                        </a:rPr>
                        <a:t>Medidor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CD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290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600" b="1" dirty="0">
                          <a:latin typeface="Futura Lt BT" panose="020B0402020204020303" pitchFamily="34" charset="0"/>
                        </a:rPr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600" b="1" kern="1200" dirty="0">
                          <a:solidFill>
                            <a:schemeClr val="dk1"/>
                          </a:solidFill>
                          <a:latin typeface="Futura Lt BT" panose="020B0402020204020303" pitchFamily="34" charset="0"/>
                        </a:rPr>
                        <a:t>Cumple / No Cumple</a:t>
                      </a:r>
                      <a:endParaRPr lang="es-MX" sz="1600" b="1" kern="1200" dirty="0">
                        <a:solidFill>
                          <a:schemeClr val="dk1"/>
                        </a:solidFill>
                        <a:latin typeface="Futura Lt BT" panose="020B04020202040203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5441689"/>
                  </a:ext>
                </a:extLst>
              </a:tr>
            </a:tbl>
          </a:graphicData>
        </a:graphic>
      </p:graphicFrame>
      <p:sp>
        <p:nvSpPr>
          <p:cNvPr id="23" name="CuadroTexto 22">
            <a:extLst>
              <a:ext uri="{FF2B5EF4-FFF2-40B4-BE49-F238E27FC236}">
                <a16:creationId xmlns:a16="http://schemas.microsoft.com/office/drawing/2014/main" id="{7DC7AC30-CD5F-907E-1EDE-7785DEEFC280}"/>
              </a:ext>
            </a:extLst>
          </p:cNvPr>
          <p:cNvSpPr txBox="1"/>
          <p:nvPr/>
        </p:nvSpPr>
        <p:spPr>
          <a:xfrm>
            <a:off x="3448700" y="2342701"/>
            <a:ext cx="65162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b="1" dirty="0">
                <a:solidFill>
                  <a:schemeClr val="bg1">
                    <a:lumMod val="65000"/>
                  </a:schemeClr>
                </a:solidFill>
                <a:latin typeface="Futura Lt BT" panose="020B0402020204020303" pitchFamily="34" charset="0"/>
              </a:rPr>
              <a:t>Colocar cálculos, comparativo, análisis de información o cualquier otra evidencia que indique cual es el resultado final del indicador.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625CB16-0DD6-961A-94DE-E790CF4AA65A}"/>
              </a:ext>
            </a:extLst>
          </p:cNvPr>
          <p:cNvSpPr txBox="1"/>
          <p:nvPr/>
        </p:nvSpPr>
        <p:spPr>
          <a:xfrm>
            <a:off x="217684" y="5060317"/>
            <a:ext cx="1779398" cy="369332"/>
          </a:xfrm>
          <a:prstGeom prst="rect">
            <a:avLst/>
          </a:prstGeom>
          <a:solidFill>
            <a:srgbClr val="1B3A8A">
              <a:alpha val="40000"/>
            </a:srgbClr>
          </a:solidFill>
        </p:spPr>
        <p:txBody>
          <a:bodyPr wrap="square" rtlCol="0">
            <a:spAutoFit/>
          </a:bodyPr>
          <a:lstStyle/>
          <a:p>
            <a:r>
              <a:rPr lang="es-MX" b="1" dirty="0">
                <a:latin typeface="Futura Lt BT" panose="020B0402020204020303" pitchFamily="34" charset="0"/>
              </a:rPr>
              <a:t>ESTRATEGIA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F2D5A02A-6B79-6295-F85B-0ECE29EBC517}"/>
              </a:ext>
            </a:extLst>
          </p:cNvPr>
          <p:cNvSpPr/>
          <p:nvPr/>
        </p:nvSpPr>
        <p:spPr>
          <a:xfrm>
            <a:off x="1567049" y="4605680"/>
            <a:ext cx="1260000" cy="12600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1B3A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3C9140E-B0EA-4503-AABC-5FF8313A7780}"/>
              </a:ext>
            </a:extLst>
          </p:cNvPr>
          <p:cNvSpPr txBox="1"/>
          <p:nvPr/>
        </p:nvSpPr>
        <p:spPr>
          <a:xfrm>
            <a:off x="2893180" y="4840094"/>
            <a:ext cx="65162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b="1" dirty="0">
                <a:solidFill>
                  <a:schemeClr val="bg1">
                    <a:lumMod val="65000"/>
                  </a:schemeClr>
                </a:solidFill>
                <a:latin typeface="Futura Lt BT" panose="020B0402020204020303" pitchFamily="34" charset="0"/>
              </a:rPr>
              <a:t>Describir las actividades  para mantener o lograr el cumplimiento del objetivo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1816E9A-045C-D576-ED80-37CAD68117C7}"/>
              </a:ext>
            </a:extLst>
          </p:cNvPr>
          <p:cNvSpPr txBox="1"/>
          <p:nvPr/>
        </p:nvSpPr>
        <p:spPr>
          <a:xfrm>
            <a:off x="10009149" y="6384530"/>
            <a:ext cx="20936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800" b="1" dirty="0">
                <a:solidFill>
                  <a:schemeClr val="bg1">
                    <a:lumMod val="95000"/>
                  </a:schemeClr>
                </a:solidFill>
                <a:latin typeface="Futura Lt BT" panose="020B0402020204020303" pitchFamily="34" charset="0"/>
              </a:rPr>
              <a:t>F3PNO-DIR-01.01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7F5759CE-F3E7-6B54-6458-2300A5C92A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150" y="6019060"/>
            <a:ext cx="838940" cy="838940"/>
          </a:xfrm>
          <a:prstGeom prst="rect">
            <a:avLst/>
          </a:prstGeom>
        </p:spPr>
      </p:pic>
      <p:sp>
        <p:nvSpPr>
          <p:cNvPr id="15" name="Elipse 14">
            <a:extLst>
              <a:ext uri="{FF2B5EF4-FFF2-40B4-BE49-F238E27FC236}">
                <a16:creationId xmlns:a16="http://schemas.microsoft.com/office/drawing/2014/main" id="{94DCB4C8-A2ED-4581-3845-C0C46E985922}"/>
              </a:ext>
            </a:extLst>
          </p:cNvPr>
          <p:cNvSpPr/>
          <p:nvPr/>
        </p:nvSpPr>
        <p:spPr>
          <a:xfrm>
            <a:off x="68670" y="6019060"/>
            <a:ext cx="838940" cy="8389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48275870-259F-8950-2E06-FD04E06DA7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81" y="6067705"/>
            <a:ext cx="739317" cy="739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1080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 descr="Icono&#10;&#10;Descripción generada automáticamente">
            <a:extLst>
              <a:ext uri="{FF2B5EF4-FFF2-40B4-BE49-F238E27FC236}">
                <a16:creationId xmlns:a16="http://schemas.microsoft.com/office/drawing/2014/main" id="{C8C47318-5D7C-9E1C-C1BB-2E3E1C7D80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1375" y="5354123"/>
            <a:ext cx="700625" cy="649922"/>
          </a:xfrm>
          <a:prstGeom prst="rect">
            <a:avLst/>
          </a:prstGeom>
        </p:spPr>
      </p:pic>
      <p:graphicFrame>
        <p:nvGraphicFramePr>
          <p:cNvPr id="17" name="Tabla 8">
            <a:extLst>
              <a:ext uri="{FF2B5EF4-FFF2-40B4-BE49-F238E27FC236}">
                <a16:creationId xmlns:a16="http://schemas.microsoft.com/office/drawing/2014/main" id="{377299A4-FA75-39ED-BFC4-D11EEB2E35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5427134"/>
              </p:ext>
            </p:extLst>
          </p:nvPr>
        </p:nvGraphicFramePr>
        <p:xfrm>
          <a:off x="2669459" y="1863214"/>
          <a:ext cx="9156291" cy="3086816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329473">
                  <a:extLst>
                    <a:ext uri="{9D8B030D-6E8A-4147-A177-3AD203B41FA5}">
                      <a16:colId xmlns:a16="http://schemas.microsoft.com/office/drawing/2014/main" val="2473930486"/>
                    </a:ext>
                  </a:extLst>
                </a:gridCol>
                <a:gridCol w="1707640">
                  <a:extLst>
                    <a:ext uri="{9D8B030D-6E8A-4147-A177-3AD203B41FA5}">
                      <a16:colId xmlns:a16="http://schemas.microsoft.com/office/drawing/2014/main" val="1747398956"/>
                    </a:ext>
                  </a:extLst>
                </a:gridCol>
                <a:gridCol w="3119178">
                  <a:extLst>
                    <a:ext uri="{9D8B030D-6E8A-4147-A177-3AD203B41FA5}">
                      <a16:colId xmlns:a16="http://schemas.microsoft.com/office/drawing/2014/main" val="880950088"/>
                    </a:ext>
                  </a:extLst>
                </a:gridCol>
              </a:tblGrid>
              <a:tr h="1061884">
                <a:tc>
                  <a:txBody>
                    <a:bodyPr/>
                    <a:lstStyle/>
                    <a:p>
                      <a:pPr algn="ctr"/>
                      <a:r>
                        <a:rPr lang="es-MX" sz="2800" dirty="0">
                          <a:solidFill>
                            <a:schemeClr val="bg1"/>
                          </a:solidFill>
                          <a:latin typeface="Futura Lt BT" panose="020B0402020204020303" pitchFamily="34" charset="0"/>
                        </a:rPr>
                        <a:t>Actividad</a:t>
                      </a:r>
                      <a:endParaRPr lang="es-MX" sz="3200" dirty="0">
                        <a:solidFill>
                          <a:schemeClr val="bg1"/>
                        </a:solidFill>
                        <a:latin typeface="Futura Lt BT" panose="020B04020202040203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solidFill>
                            <a:schemeClr val="bg1"/>
                          </a:solidFill>
                          <a:latin typeface="Futura Lt BT" panose="020B0402020204020303" pitchFamily="34" charset="0"/>
                        </a:rPr>
                        <a:t>Estatus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600" b="1" dirty="0">
                          <a:solidFill>
                            <a:srgbClr val="00B050"/>
                          </a:solidFill>
                          <a:latin typeface="Futura Lt BT" panose="020B0402020204020303" pitchFamily="34" charset="0"/>
                        </a:rPr>
                        <a:t>Cumple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600" b="1" dirty="0">
                          <a:solidFill>
                            <a:srgbClr val="FFC000"/>
                          </a:solidFill>
                          <a:latin typeface="Futura Lt BT" panose="020B0402020204020303" pitchFamily="34" charset="0"/>
                        </a:rPr>
                        <a:t>En proceso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600" b="1" dirty="0">
                          <a:solidFill>
                            <a:srgbClr val="FF0000"/>
                          </a:solidFill>
                          <a:latin typeface="Futura Lt BT" panose="020B0402020204020303" pitchFamily="34" charset="0"/>
                        </a:rPr>
                        <a:t>No cumple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800" dirty="0">
                          <a:solidFill>
                            <a:schemeClr val="bg1"/>
                          </a:solidFill>
                          <a:latin typeface="Futura Lt BT" panose="020B0402020204020303" pitchFamily="34" charset="0"/>
                        </a:rPr>
                        <a:t>Observaciones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4168018"/>
                  </a:ext>
                </a:extLst>
              </a:tr>
              <a:tr h="203167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es-MX" sz="18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Futura Lt BT" panose="020B0402020204020303" pitchFamily="34" charset="0"/>
                          <a:ea typeface="+mn-ea"/>
                          <a:cs typeface="+mn-cs"/>
                        </a:rPr>
                        <a:t>En listar el plan de acción o estrategia  del trimestre anterior e indicar si se cumplió o no su implementación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800" dirty="0">
                        <a:latin typeface="Futura Lt BT" panose="020B04020202040203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800" dirty="0">
                        <a:latin typeface="Futura Lt BT" panose="020B04020202040203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6450996"/>
                  </a:ext>
                </a:extLst>
              </a:tr>
              <a:tr h="385168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endParaRPr lang="es-MX" sz="1800" kern="1200" dirty="0">
                        <a:solidFill>
                          <a:schemeClr val="dk1"/>
                        </a:solidFill>
                        <a:latin typeface="Futura Lt BT" panose="020B0402020204020303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Futura Lt BT" panose="020B04020202040203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800" dirty="0">
                        <a:latin typeface="Futura Lt BT" panose="020B04020202040203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6338457"/>
                  </a:ext>
                </a:extLst>
              </a:tr>
              <a:tr h="38516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s-MX" sz="1800" kern="1200" dirty="0">
                        <a:solidFill>
                          <a:schemeClr val="dk1"/>
                        </a:solidFill>
                        <a:latin typeface="Futura Lt BT" panose="020B0402020204020303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Futura Lt BT" panose="020B04020202040203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800" dirty="0">
                        <a:latin typeface="Futura Lt BT" panose="020B04020202040203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3800884"/>
                  </a:ext>
                </a:extLst>
              </a:tr>
            </a:tbl>
          </a:graphicData>
        </a:graphic>
      </p:graphicFrame>
      <p:pic>
        <p:nvPicPr>
          <p:cNvPr id="19" name="Imagen 18" descr="Imagen que contiene Icono&#10;&#10;Descripción generada automáticamente">
            <a:extLst>
              <a:ext uri="{FF2B5EF4-FFF2-40B4-BE49-F238E27FC236}">
                <a16:creationId xmlns:a16="http://schemas.microsoft.com/office/drawing/2014/main" id="{FA621139-C95E-A8A1-12A9-494DD5FC437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38" t="15819" r="56063" b="43854"/>
          <a:stretch/>
        </p:blipFill>
        <p:spPr>
          <a:xfrm>
            <a:off x="73745" y="1696062"/>
            <a:ext cx="2551470" cy="3202181"/>
          </a:xfrm>
          <a:prstGeom prst="rect">
            <a:avLst/>
          </a:prstGeom>
        </p:spPr>
      </p:pic>
      <p:sp>
        <p:nvSpPr>
          <p:cNvPr id="20" name="Título 3">
            <a:extLst>
              <a:ext uri="{FF2B5EF4-FFF2-40B4-BE49-F238E27FC236}">
                <a16:creationId xmlns:a16="http://schemas.microsoft.com/office/drawing/2014/main" id="{F3F37D6D-2842-2484-DB2B-1334DA7FE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2750" y="175913"/>
            <a:ext cx="7828937" cy="1269435"/>
          </a:xfrm>
          <a:solidFill>
            <a:schemeClr val="bg1">
              <a:alpha val="54000"/>
            </a:schemeClr>
          </a:solidFill>
        </p:spPr>
        <p:txBody>
          <a:bodyPr>
            <a:normAutofit/>
          </a:bodyPr>
          <a:lstStyle/>
          <a:p>
            <a:pPr algn="r"/>
            <a:r>
              <a:rPr lang="es-MX" sz="2800" b="1" dirty="0">
                <a:latin typeface="Futura Lt BT" panose="020B0402020204020303" pitchFamily="34" charset="0"/>
              </a:rPr>
              <a:t>EFECTIVIDAD </a:t>
            </a:r>
            <a:r>
              <a:rPr lang="es-MX" sz="2800" dirty="0">
                <a:latin typeface="Futura Lt BT" panose="020B0402020204020303" pitchFamily="34" charset="0"/>
              </a:rPr>
              <a:t>del Plan de Acción:</a:t>
            </a:r>
            <a:br>
              <a:rPr lang="es-MX" sz="2800" dirty="0">
                <a:latin typeface="Futura Lt BT" panose="020B0402020204020303" pitchFamily="34" charset="0"/>
              </a:rPr>
            </a:br>
            <a:r>
              <a:rPr lang="es-MX" sz="2800" dirty="0">
                <a:latin typeface="Futura Lt BT" panose="020B0402020204020303" pitchFamily="34" charset="0"/>
              </a:rPr>
              <a:t>3er Trimestre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10A5244B-9C65-D9A5-477B-C9647FF83857}"/>
              </a:ext>
            </a:extLst>
          </p:cNvPr>
          <p:cNvSpPr/>
          <p:nvPr/>
        </p:nvSpPr>
        <p:spPr>
          <a:xfrm>
            <a:off x="5803218" y="337067"/>
            <a:ext cx="132736" cy="1008000"/>
          </a:xfrm>
          <a:prstGeom prst="rect">
            <a:avLst/>
          </a:prstGeom>
          <a:solidFill>
            <a:srgbClr val="1B3A8A"/>
          </a:solidFill>
          <a:ln>
            <a:solidFill>
              <a:srgbClr val="1B3A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0</a:t>
            </a:r>
          </a:p>
        </p:txBody>
      </p:sp>
      <p:pic>
        <p:nvPicPr>
          <p:cNvPr id="22" name="Imagen 21" descr="Imagen que contiene Icono&#10;&#10;Descripción generada automáticamente">
            <a:extLst>
              <a:ext uri="{FF2B5EF4-FFF2-40B4-BE49-F238E27FC236}">
                <a16:creationId xmlns:a16="http://schemas.microsoft.com/office/drawing/2014/main" id="{27AB1FF6-F0ED-5AE2-D56E-933D668AFFC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87" t="21642" b="50000"/>
          <a:stretch/>
        </p:blipFill>
        <p:spPr>
          <a:xfrm>
            <a:off x="4012750" y="311201"/>
            <a:ext cx="1826888" cy="1087345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456BA407-D625-A62F-AD04-A07346B52FA0}"/>
              </a:ext>
            </a:extLst>
          </p:cNvPr>
          <p:cNvSpPr txBox="1"/>
          <p:nvPr/>
        </p:nvSpPr>
        <p:spPr>
          <a:xfrm>
            <a:off x="10009149" y="6362228"/>
            <a:ext cx="20936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800" b="1" dirty="0">
                <a:solidFill>
                  <a:schemeClr val="bg1">
                    <a:lumMod val="95000"/>
                  </a:schemeClr>
                </a:solidFill>
                <a:latin typeface="Futura Lt BT" panose="020B0402020204020303" pitchFamily="34" charset="0"/>
              </a:rPr>
              <a:t>F3PNO-DIR-01.01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7D03831-5730-71BD-3A92-3E93757333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150" y="6019060"/>
            <a:ext cx="838940" cy="838940"/>
          </a:xfrm>
          <a:prstGeom prst="rect">
            <a:avLst/>
          </a:prstGeom>
        </p:spPr>
      </p:pic>
      <p:sp>
        <p:nvSpPr>
          <p:cNvPr id="8" name="Elipse 7">
            <a:extLst>
              <a:ext uri="{FF2B5EF4-FFF2-40B4-BE49-F238E27FC236}">
                <a16:creationId xmlns:a16="http://schemas.microsoft.com/office/drawing/2014/main" id="{C25C4721-D036-34C6-7225-FEA3F1FE2B81}"/>
              </a:ext>
            </a:extLst>
          </p:cNvPr>
          <p:cNvSpPr/>
          <p:nvPr/>
        </p:nvSpPr>
        <p:spPr>
          <a:xfrm>
            <a:off x="68670" y="6019060"/>
            <a:ext cx="838940" cy="8389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38C28F6-4480-B5F3-4495-6A7529D68C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81" y="6067705"/>
            <a:ext cx="739317" cy="739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2616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co 6">
            <a:extLst>
              <a:ext uri="{FF2B5EF4-FFF2-40B4-BE49-F238E27FC236}">
                <a16:creationId xmlns:a16="http://schemas.microsoft.com/office/drawing/2014/main" id="{786A1920-BDF6-A855-304A-2ACFE04AF28B}"/>
              </a:ext>
            </a:extLst>
          </p:cNvPr>
          <p:cNvSpPr/>
          <p:nvPr/>
        </p:nvSpPr>
        <p:spPr>
          <a:xfrm>
            <a:off x="-2848897" y="0"/>
            <a:ext cx="5697794" cy="5928851"/>
          </a:xfrm>
          <a:prstGeom prst="arc">
            <a:avLst>
              <a:gd name="adj1" fmla="val 16150149"/>
              <a:gd name="adj2" fmla="val 5437603"/>
            </a:avLst>
          </a:prstGeom>
          <a:ln w="38100">
            <a:solidFill>
              <a:srgbClr val="87FFF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49CA978-76C4-7730-20A3-D72DDEA99570}"/>
              </a:ext>
            </a:extLst>
          </p:cNvPr>
          <p:cNvSpPr txBox="1"/>
          <p:nvPr/>
        </p:nvSpPr>
        <p:spPr>
          <a:xfrm>
            <a:off x="201930" y="508513"/>
            <a:ext cx="1779398" cy="369332"/>
          </a:xfrm>
          <a:prstGeom prst="rect">
            <a:avLst/>
          </a:prstGeom>
          <a:solidFill>
            <a:srgbClr val="87FFFE">
              <a:alpha val="40000"/>
            </a:srgbClr>
          </a:solidFill>
        </p:spPr>
        <p:txBody>
          <a:bodyPr wrap="square" rtlCol="0">
            <a:spAutoFit/>
          </a:bodyPr>
          <a:lstStyle/>
          <a:p>
            <a:r>
              <a:rPr lang="es-MX" b="1" dirty="0">
                <a:latin typeface="Futura Lt BT" panose="020B0402020204020303" pitchFamily="34" charset="0"/>
              </a:rPr>
              <a:t>OBJETIVO</a:t>
            </a: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B6B9F961-95A1-1FB6-319D-B1FC59357632}"/>
              </a:ext>
            </a:extLst>
          </p:cNvPr>
          <p:cNvSpPr/>
          <p:nvPr/>
        </p:nvSpPr>
        <p:spPr>
          <a:xfrm>
            <a:off x="1577100" y="63179"/>
            <a:ext cx="1260000" cy="12600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14C8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56F368A-6012-8D78-C90B-6A7D691E4A2B}"/>
              </a:ext>
            </a:extLst>
          </p:cNvPr>
          <p:cNvSpPr txBox="1"/>
          <p:nvPr/>
        </p:nvSpPr>
        <p:spPr>
          <a:xfrm>
            <a:off x="201930" y="2779759"/>
            <a:ext cx="1779398" cy="369332"/>
          </a:xfrm>
          <a:prstGeom prst="rect">
            <a:avLst/>
          </a:prstGeom>
          <a:solidFill>
            <a:srgbClr val="0370CB">
              <a:alpha val="40000"/>
            </a:srgbClr>
          </a:solidFill>
        </p:spPr>
        <p:txBody>
          <a:bodyPr wrap="square" rtlCol="0">
            <a:spAutoFit/>
          </a:bodyPr>
          <a:lstStyle/>
          <a:p>
            <a:r>
              <a:rPr lang="es-MX" b="1" dirty="0">
                <a:latin typeface="Futura Lt BT" panose="020B0402020204020303" pitchFamily="34" charset="0"/>
              </a:rPr>
              <a:t>INDICADOR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8154C6C9-CCD1-2A21-102F-FBA40036A588}"/>
              </a:ext>
            </a:extLst>
          </p:cNvPr>
          <p:cNvSpPr/>
          <p:nvPr/>
        </p:nvSpPr>
        <p:spPr>
          <a:xfrm>
            <a:off x="1969914" y="2334425"/>
            <a:ext cx="1260000" cy="12600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370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16" name="Imagen 15" descr="Icono&#10;&#10;Descripción generada automáticamente">
            <a:extLst>
              <a:ext uri="{FF2B5EF4-FFF2-40B4-BE49-F238E27FC236}">
                <a16:creationId xmlns:a16="http://schemas.microsoft.com/office/drawing/2014/main" id="{C8C47318-5D7C-9E1C-C1BB-2E3E1C7D80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1375" y="5310736"/>
            <a:ext cx="700625" cy="649922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1652A608-42E4-F374-E1E1-013C8FA4599D}"/>
              </a:ext>
            </a:extLst>
          </p:cNvPr>
          <p:cNvSpPr txBox="1"/>
          <p:nvPr/>
        </p:nvSpPr>
        <p:spPr>
          <a:xfrm>
            <a:off x="3068936" y="224284"/>
            <a:ext cx="50175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b="1" dirty="0">
                <a:solidFill>
                  <a:schemeClr val="bg1">
                    <a:lumMod val="65000"/>
                  </a:schemeClr>
                </a:solidFill>
                <a:latin typeface="Futura Lt BT" panose="020B0402020204020303" pitchFamily="34" charset="0"/>
              </a:rPr>
              <a:t>Colocar la descripción del indicador 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3A01BE91-F6BA-E757-677F-D9B17A9E4ABE}"/>
              </a:ext>
            </a:extLst>
          </p:cNvPr>
          <p:cNvCxnSpPr/>
          <p:nvPr/>
        </p:nvCxnSpPr>
        <p:spPr>
          <a:xfrm>
            <a:off x="2974529" y="1088285"/>
            <a:ext cx="511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a 15">
            <a:extLst>
              <a:ext uri="{FF2B5EF4-FFF2-40B4-BE49-F238E27FC236}">
                <a16:creationId xmlns:a16="http://schemas.microsoft.com/office/drawing/2014/main" id="{5BB0C93F-F87C-22AA-9AD9-8EEA2BB80070}"/>
              </a:ext>
            </a:extLst>
          </p:cNvPr>
          <p:cNvGraphicFramePr>
            <a:graphicFrameLocks noGrp="1"/>
          </p:cNvGraphicFramePr>
          <p:nvPr/>
        </p:nvGraphicFramePr>
        <p:xfrm>
          <a:off x="8765090" y="188012"/>
          <a:ext cx="3254476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3563">
                  <a:extLst>
                    <a:ext uri="{9D8B030D-6E8A-4147-A177-3AD203B41FA5}">
                      <a16:colId xmlns:a16="http://schemas.microsoft.com/office/drawing/2014/main" val="4066504254"/>
                    </a:ext>
                  </a:extLst>
                </a:gridCol>
                <a:gridCol w="1064750">
                  <a:extLst>
                    <a:ext uri="{9D8B030D-6E8A-4147-A177-3AD203B41FA5}">
                      <a16:colId xmlns:a16="http://schemas.microsoft.com/office/drawing/2014/main" val="2191215519"/>
                    </a:ext>
                  </a:extLst>
                </a:gridCol>
                <a:gridCol w="380608">
                  <a:extLst>
                    <a:ext uri="{9D8B030D-6E8A-4147-A177-3AD203B41FA5}">
                      <a16:colId xmlns:a16="http://schemas.microsoft.com/office/drawing/2014/main" val="3527579459"/>
                    </a:ext>
                  </a:extLst>
                </a:gridCol>
                <a:gridCol w="331000">
                  <a:extLst>
                    <a:ext uri="{9D8B030D-6E8A-4147-A177-3AD203B41FA5}">
                      <a16:colId xmlns:a16="http://schemas.microsoft.com/office/drawing/2014/main" val="3827715635"/>
                    </a:ext>
                  </a:extLst>
                </a:gridCol>
                <a:gridCol w="404555">
                  <a:extLst>
                    <a:ext uri="{9D8B030D-6E8A-4147-A177-3AD203B41FA5}">
                      <a16:colId xmlns:a16="http://schemas.microsoft.com/office/drawing/2014/main" val="1764536759"/>
                    </a:ext>
                  </a:extLst>
                </a:gridCol>
              </a:tblGrid>
              <a:tr h="185420">
                <a:tc gridSpan="5"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latin typeface="Futura Lt BT" panose="020B0402020204020303" pitchFamily="34" charset="0"/>
                        </a:rPr>
                        <a:t>Estatus de cumplimiento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713284"/>
                  </a:ext>
                </a:extLst>
              </a:tr>
              <a:tr h="35354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>
                          <a:latin typeface="Futura Lt BT" panose="020B0402020204020303" pitchFamily="34" charset="0"/>
                        </a:rPr>
                        <a:t>Porcentaje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latin typeface="Futura Lt BT" panose="020B0402020204020303" pitchFamily="34" charset="0"/>
                        </a:rPr>
                        <a:t>Estatus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latin typeface="Futura Lt BT" panose="020B0402020204020303" pitchFamily="34" charset="0"/>
                        </a:rPr>
                        <a:t>Medidor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CD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290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600" b="1" dirty="0">
                          <a:latin typeface="Futura Lt BT" panose="020B0402020204020303" pitchFamily="34" charset="0"/>
                        </a:rPr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600" b="1" kern="1200" dirty="0">
                          <a:solidFill>
                            <a:schemeClr val="dk1"/>
                          </a:solidFill>
                          <a:latin typeface="Futura Lt BT" panose="020B0402020204020303" pitchFamily="34" charset="0"/>
                        </a:rPr>
                        <a:t>Cumple / No Cumple</a:t>
                      </a:r>
                      <a:endParaRPr lang="es-MX" sz="1600" b="1" kern="1200" dirty="0">
                        <a:solidFill>
                          <a:schemeClr val="dk1"/>
                        </a:solidFill>
                        <a:latin typeface="Futura Lt BT" panose="020B04020202040203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5441689"/>
                  </a:ext>
                </a:extLst>
              </a:tr>
            </a:tbl>
          </a:graphicData>
        </a:graphic>
      </p:graphicFrame>
      <p:sp>
        <p:nvSpPr>
          <p:cNvPr id="23" name="CuadroTexto 22">
            <a:extLst>
              <a:ext uri="{FF2B5EF4-FFF2-40B4-BE49-F238E27FC236}">
                <a16:creationId xmlns:a16="http://schemas.microsoft.com/office/drawing/2014/main" id="{7DC7AC30-CD5F-907E-1EDE-7785DEEFC280}"/>
              </a:ext>
            </a:extLst>
          </p:cNvPr>
          <p:cNvSpPr txBox="1"/>
          <p:nvPr/>
        </p:nvSpPr>
        <p:spPr>
          <a:xfrm>
            <a:off x="3448700" y="2342701"/>
            <a:ext cx="65162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b="1" dirty="0">
                <a:solidFill>
                  <a:schemeClr val="bg1">
                    <a:lumMod val="65000"/>
                  </a:schemeClr>
                </a:solidFill>
                <a:latin typeface="Futura Lt BT" panose="020B0402020204020303" pitchFamily="34" charset="0"/>
              </a:rPr>
              <a:t>Colocar cálculos, comparativo, análisis de información o cualquier otra evidencia que indique cual es el resultado final del indicador.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625CB16-0DD6-961A-94DE-E790CF4AA65A}"/>
              </a:ext>
            </a:extLst>
          </p:cNvPr>
          <p:cNvSpPr txBox="1"/>
          <p:nvPr/>
        </p:nvSpPr>
        <p:spPr>
          <a:xfrm>
            <a:off x="217684" y="5060317"/>
            <a:ext cx="1779398" cy="369332"/>
          </a:xfrm>
          <a:prstGeom prst="rect">
            <a:avLst/>
          </a:prstGeom>
          <a:solidFill>
            <a:srgbClr val="1B3A8A">
              <a:alpha val="40000"/>
            </a:srgbClr>
          </a:solidFill>
        </p:spPr>
        <p:txBody>
          <a:bodyPr wrap="square" rtlCol="0">
            <a:spAutoFit/>
          </a:bodyPr>
          <a:lstStyle/>
          <a:p>
            <a:r>
              <a:rPr lang="es-MX" b="1" dirty="0">
                <a:latin typeface="Futura Lt BT" panose="020B0402020204020303" pitchFamily="34" charset="0"/>
              </a:rPr>
              <a:t>ESTRATEGIA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F2D5A02A-6B79-6295-F85B-0ECE29EBC517}"/>
              </a:ext>
            </a:extLst>
          </p:cNvPr>
          <p:cNvSpPr/>
          <p:nvPr/>
        </p:nvSpPr>
        <p:spPr>
          <a:xfrm>
            <a:off x="1567049" y="4605680"/>
            <a:ext cx="1260000" cy="12600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1B3A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3C9140E-B0EA-4503-AABC-5FF8313A7780}"/>
              </a:ext>
            </a:extLst>
          </p:cNvPr>
          <p:cNvSpPr txBox="1"/>
          <p:nvPr/>
        </p:nvSpPr>
        <p:spPr>
          <a:xfrm>
            <a:off x="2893180" y="4840094"/>
            <a:ext cx="65162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b="1" dirty="0">
                <a:solidFill>
                  <a:schemeClr val="bg1">
                    <a:lumMod val="65000"/>
                  </a:schemeClr>
                </a:solidFill>
                <a:latin typeface="Futura Lt BT" panose="020B0402020204020303" pitchFamily="34" charset="0"/>
              </a:rPr>
              <a:t>Describir las actividades  para mantener o lograr el cumplimiento del objetivo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5703899-88D5-C665-F4C4-EFD106614593}"/>
              </a:ext>
            </a:extLst>
          </p:cNvPr>
          <p:cNvSpPr txBox="1"/>
          <p:nvPr/>
        </p:nvSpPr>
        <p:spPr>
          <a:xfrm>
            <a:off x="10009149" y="6384530"/>
            <a:ext cx="20936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800" b="1" dirty="0">
                <a:solidFill>
                  <a:schemeClr val="bg1">
                    <a:lumMod val="95000"/>
                  </a:schemeClr>
                </a:solidFill>
                <a:latin typeface="Futura Lt BT" panose="020B0402020204020303" pitchFamily="34" charset="0"/>
              </a:rPr>
              <a:t>F3PNO-DIR-01.01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B858849-FDDC-B5ED-E44D-C671A17408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150" y="6019060"/>
            <a:ext cx="838940" cy="838940"/>
          </a:xfrm>
          <a:prstGeom prst="rect">
            <a:avLst/>
          </a:prstGeom>
        </p:spPr>
      </p:pic>
      <p:sp>
        <p:nvSpPr>
          <p:cNvPr id="14" name="Elipse 13">
            <a:extLst>
              <a:ext uri="{FF2B5EF4-FFF2-40B4-BE49-F238E27FC236}">
                <a16:creationId xmlns:a16="http://schemas.microsoft.com/office/drawing/2014/main" id="{1794A7A8-F50F-E57F-23F8-D36559BF3B73}"/>
              </a:ext>
            </a:extLst>
          </p:cNvPr>
          <p:cNvSpPr/>
          <p:nvPr/>
        </p:nvSpPr>
        <p:spPr>
          <a:xfrm>
            <a:off x="68670" y="6019060"/>
            <a:ext cx="838940" cy="8389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07DBF061-4267-EB96-7AFA-7A1CFB807B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81" y="6067705"/>
            <a:ext cx="739317" cy="739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4615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cono&#10;&#10;Descripción generada automáticamente">
            <a:extLst>
              <a:ext uri="{FF2B5EF4-FFF2-40B4-BE49-F238E27FC236}">
                <a16:creationId xmlns:a16="http://schemas.microsoft.com/office/drawing/2014/main" id="{F7982B09-4F44-CCBB-D8DB-98E8B7EAF7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1375" y="5354123"/>
            <a:ext cx="700625" cy="649922"/>
          </a:xfrm>
          <a:prstGeom prst="rect">
            <a:avLst/>
          </a:prstGeom>
        </p:spPr>
      </p:pic>
      <p:graphicFrame>
        <p:nvGraphicFramePr>
          <p:cNvPr id="5" name="Tabla 8">
            <a:extLst>
              <a:ext uri="{FF2B5EF4-FFF2-40B4-BE49-F238E27FC236}">
                <a16:creationId xmlns:a16="http://schemas.microsoft.com/office/drawing/2014/main" id="{31C8759D-7635-A62E-09A4-57B27C936C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12938"/>
              </p:ext>
            </p:extLst>
          </p:nvPr>
        </p:nvGraphicFramePr>
        <p:xfrm>
          <a:off x="2669459" y="1863214"/>
          <a:ext cx="9156291" cy="3086816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329473">
                  <a:extLst>
                    <a:ext uri="{9D8B030D-6E8A-4147-A177-3AD203B41FA5}">
                      <a16:colId xmlns:a16="http://schemas.microsoft.com/office/drawing/2014/main" val="2473930486"/>
                    </a:ext>
                  </a:extLst>
                </a:gridCol>
                <a:gridCol w="1707640">
                  <a:extLst>
                    <a:ext uri="{9D8B030D-6E8A-4147-A177-3AD203B41FA5}">
                      <a16:colId xmlns:a16="http://schemas.microsoft.com/office/drawing/2014/main" val="1747398956"/>
                    </a:ext>
                  </a:extLst>
                </a:gridCol>
                <a:gridCol w="3119178">
                  <a:extLst>
                    <a:ext uri="{9D8B030D-6E8A-4147-A177-3AD203B41FA5}">
                      <a16:colId xmlns:a16="http://schemas.microsoft.com/office/drawing/2014/main" val="880950088"/>
                    </a:ext>
                  </a:extLst>
                </a:gridCol>
              </a:tblGrid>
              <a:tr h="1061884">
                <a:tc>
                  <a:txBody>
                    <a:bodyPr/>
                    <a:lstStyle/>
                    <a:p>
                      <a:pPr algn="ctr"/>
                      <a:r>
                        <a:rPr lang="es-MX" sz="2800" dirty="0">
                          <a:solidFill>
                            <a:schemeClr val="bg1"/>
                          </a:solidFill>
                          <a:latin typeface="Futura Lt BT" panose="020B0402020204020303" pitchFamily="34" charset="0"/>
                        </a:rPr>
                        <a:t>Actividad</a:t>
                      </a:r>
                      <a:endParaRPr lang="es-MX" sz="3200" dirty="0">
                        <a:solidFill>
                          <a:schemeClr val="bg1"/>
                        </a:solidFill>
                        <a:latin typeface="Futura Lt BT" panose="020B04020202040203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solidFill>
                            <a:schemeClr val="bg1"/>
                          </a:solidFill>
                          <a:latin typeface="Futura Lt BT" panose="020B0402020204020303" pitchFamily="34" charset="0"/>
                        </a:rPr>
                        <a:t>Estatus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600" b="1" dirty="0">
                          <a:solidFill>
                            <a:srgbClr val="00B050"/>
                          </a:solidFill>
                          <a:latin typeface="Futura Lt BT" panose="020B0402020204020303" pitchFamily="34" charset="0"/>
                        </a:rPr>
                        <a:t>Cumple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600" b="1" dirty="0">
                          <a:solidFill>
                            <a:srgbClr val="FFC000"/>
                          </a:solidFill>
                          <a:latin typeface="Futura Lt BT" panose="020B0402020204020303" pitchFamily="34" charset="0"/>
                        </a:rPr>
                        <a:t>En proceso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600" b="1" dirty="0">
                          <a:solidFill>
                            <a:srgbClr val="FF0000"/>
                          </a:solidFill>
                          <a:latin typeface="Futura Lt BT" panose="020B0402020204020303" pitchFamily="34" charset="0"/>
                        </a:rPr>
                        <a:t>No cumple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800" dirty="0">
                          <a:solidFill>
                            <a:schemeClr val="bg1"/>
                          </a:solidFill>
                          <a:latin typeface="Futura Lt BT" panose="020B0402020204020303" pitchFamily="34" charset="0"/>
                        </a:rPr>
                        <a:t>Observaciones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4168018"/>
                  </a:ext>
                </a:extLst>
              </a:tr>
              <a:tr h="203167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es-MX" sz="18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Futura Lt BT" panose="020B0402020204020303" pitchFamily="34" charset="0"/>
                          <a:ea typeface="+mn-ea"/>
                          <a:cs typeface="+mn-cs"/>
                        </a:rPr>
                        <a:t>En listar el plan de acción o estrategia  del trimestre anterior e indicar si se cumplió o no su implementación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800" dirty="0">
                        <a:latin typeface="Futura Lt BT" panose="020B04020202040203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800" dirty="0">
                        <a:latin typeface="Futura Lt BT" panose="020B04020202040203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6450996"/>
                  </a:ext>
                </a:extLst>
              </a:tr>
              <a:tr h="385168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endParaRPr lang="es-MX" sz="1800" kern="1200" dirty="0">
                        <a:solidFill>
                          <a:schemeClr val="dk1"/>
                        </a:solidFill>
                        <a:latin typeface="Futura Lt BT" panose="020B0402020204020303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Futura Lt BT" panose="020B04020202040203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800" dirty="0">
                        <a:latin typeface="Futura Lt BT" panose="020B04020202040203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6338457"/>
                  </a:ext>
                </a:extLst>
              </a:tr>
              <a:tr h="38516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s-MX" sz="1800" kern="1200" dirty="0">
                        <a:solidFill>
                          <a:schemeClr val="dk1"/>
                        </a:solidFill>
                        <a:latin typeface="Futura Lt BT" panose="020B0402020204020303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Futura Lt BT" panose="020B04020202040203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800" dirty="0">
                        <a:latin typeface="Futura Lt BT" panose="020B04020202040203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3800884"/>
                  </a:ext>
                </a:extLst>
              </a:tr>
            </a:tbl>
          </a:graphicData>
        </a:graphic>
      </p:graphicFrame>
      <p:pic>
        <p:nvPicPr>
          <p:cNvPr id="6" name="Imagen 5" descr="Imagen que contiene Icono&#10;&#10;Descripción generada automáticamente">
            <a:extLst>
              <a:ext uri="{FF2B5EF4-FFF2-40B4-BE49-F238E27FC236}">
                <a16:creationId xmlns:a16="http://schemas.microsoft.com/office/drawing/2014/main" id="{44D48317-81DC-7160-53A9-8EF613BEE0E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38" t="15819" r="56063" b="43854"/>
          <a:stretch/>
        </p:blipFill>
        <p:spPr>
          <a:xfrm>
            <a:off x="73745" y="1696062"/>
            <a:ext cx="2551470" cy="3202181"/>
          </a:xfrm>
          <a:prstGeom prst="rect">
            <a:avLst/>
          </a:prstGeom>
        </p:spPr>
      </p:pic>
      <p:sp>
        <p:nvSpPr>
          <p:cNvPr id="7" name="Título 3">
            <a:extLst>
              <a:ext uri="{FF2B5EF4-FFF2-40B4-BE49-F238E27FC236}">
                <a16:creationId xmlns:a16="http://schemas.microsoft.com/office/drawing/2014/main" id="{9DD23C46-EA31-0461-93B9-F1CD8A449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2750" y="175913"/>
            <a:ext cx="7828937" cy="1269435"/>
          </a:xfrm>
          <a:solidFill>
            <a:schemeClr val="bg1">
              <a:alpha val="54000"/>
            </a:schemeClr>
          </a:solidFill>
        </p:spPr>
        <p:txBody>
          <a:bodyPr>
            <a:normAutofit/>
          </a:bodyPr>
          <a:lstStyle/>
          <a:p>
            <a:pPr algn="r"/>
            <a:r>
              <a:rPr lang="es-MX" sz="2800" b="1" dirty="0">
                <a:latin typeface="Futura Lt BT" panose="020B0402020204020303" pitchFamily="34" charset="0"/>
              </a:rPr>
              <a:t>EFECTIVIDAD </a:t>
            </a:r>
            <a:r>
              <a:rPr lang="es-MX" sz="2800" dirty="0">
                <a:latin typeface="Futura Lt BT" panose="020B0402020204020303" pitchFamily="34" charset="0"/>
              </a:rPr>
              <a:t>del Plan de Acción:</a:t>
            </a:r>
            <a:br>
              <a:rPr lang="es-MX" sz="2800" dirty="0">
                <a:latin typeface="Futura Lt BT" panose="020B0402020204020303" pitchFamily="34" charset="0"/>
              </a:rPr>
            </a:br>
            <a:r>
              <a:rPr lang="es-MX" sz="2800" dirty="0">
                <a:latin typeface="Futura Lt BT" panose="020B0402020204020303" pitchFamily="34" charset="0"/>
              </a:rPr>
              <a:t>3er Trimestre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C3B52D8-5807-4DBF-AC49-F87894B00426}"/>
              </a:ext>
            </a:extLst>
          </p:cNvPr>
          <p:cNvSpPr/>
          <p:nvPr/>
        </p:nvSpPr>
        <p:spPr>
          <a:xfrm>
            <a:off x="5892431" y="337067"/>
            <a:ext cx="132736" cy="1008000"/>
          </a:xfrm>
          <a:prstGeom prst="rect">
            <a:avLst/>
          </a:prstGeom>
          <a:solidFill>
            <a:srgbClr val="1B3A8A"/>
          </a:solidFill>
          <a:ln>
            <a:solidFill>
              <a:srgbClr val="1B3A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9" name="Imagen 8" descr="Imagen que contiene Icono&#10;&#10;Descripción generada automáticamente">
            <a:extLst>
              <a:ext uri="{FF2B5EF4-FFF2-40B4-BE49-F238E27FC236}">
                <a16:creationId xmlns:a16="http://schemas.microsoft.com/office/drawing/2014/main" id="{83F4FEF6-5668-E4D4-E9B4-F1A18967C49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87" t="21642" b="50000"/>
          <a:stretch/>
        </p:blipFill>
        <p:spPr>
          <a:xfrm>
            <a:off x="4012750" y="311201"/>
            <a:ext cx="1826888" cy="1087345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70CFD1B5-9970-DC4F-B96E-FB7F73F6AD0D}"/>
              </a:ext>
            </a:extLst>
          </p:cNvPr>
          <p:cNvSpPr txBox="1"/>
          <p:nvPr/>
        </p:nvSpPr>
        <p:spPr>
          <a:xfrm>
            <a:off x="10009149" y="6384530"/>
            <a:ext cx="20936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800" b="1" dirty="0">
                <a:solidFill>
                  <a:schemeClr val="bg1">
                    <a:lumMod val="95000"/>
                  </a:schemeClr>
                </a:solidFill>
                <a:latin typeface="Futura Lt BT" panose="020B0402020204020303" pitchFamily="34" charset="0"/>
              </a:rPr>
              <a:t>F3PNO-DIR-01.01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0B742C6-6F69-3124-16DD-F5A0254851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150" y="6019060"/>
            <a:ext cx="838940" cy="838940"/>
          </a:xfrm>
          <a:prstGeom prst="rect">
            <a:avLst/>
          </a:prstGeom>
        </p:spPr>
      </p:pic>
      <p:sp>
        <p:nvSpPr>
          <p:cNvPr id="10" name="Elipse 9">
            <a:extLst>
              <a:ext uri="{FF2B5EF4-FFF2-40B4-BE49-F238E27FC236}">
                <a16:creationId xmlns:a16="http://schemas.microsoft.com/office/drawing/2014/main" id="{E41CDFF4-4672-36D8-FBFB-D6525B8CA621}"/>
              </a:ext>
            </a:extLst>
          </p:cNvPr>
          <p:cNvSpPr/>
          <p:nvPr/>
        </p:nvSpPr>
        <p:spPr>
          <a:xfrm>
            <a:off x="68670" y="6019060"/>
            <a:ext cx="838940" cy="8389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12B9FB52-3833-FF1B-24AE-591A69B7106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81" y="6067705"/>
            <a:ext cx="739317" cy="739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6413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co 6">
            <a:extLst>
              <a:ext uri="{FF2B5EF4-FFF2-40B4-BE49-F238E27FC236}">
                <a16:creationId xmlns:a16="http://schemas.microsoft.com/office/drawing/2014/main" id="{786A1920-BDF6-A855-304A-2ACFE04AF28B}"/>
              </a:ext>
            </a:extLst>
          </p:cNvPr>
          <p:cNvSpPr/>
          <p:nvPr/>
        </p:nvSpPr>
        <p:spPr>
          <a:xfrm>
            <a:off x="-2848897" y="0"/>
            <a:ext cx="5697794" cy="5928851"/>
          </a:xfrm>
          <a:prstGeom prst="arc">
            <a:avLst>
              <a:gd name="adj1" fmla="val 16150149"/>
              <a:gd name="adj2" fmla="val 5437603"/>
            </a:avLst>
          </a:prstGeom>
          <a:ln w="38100">
            <a:solidFill>
              <a:srgbClr val="87FFF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49CA978-76C4-7730-20A3-D72DDEA99570}"/>
              </a:ext>
            </a:extLst>
          </p:cNvPr>
          <p:cNvSpPr txBox="1"/>
          <p:nvPr/>
        </p:nvSpPr>
        <p:spPr>
          <a:xfrm>
            <a:off x="201930" y="508513"/>
            <a:ext cx="1779398" cy="369332"/>
          </a:xfrm>
          <a:prstGeom prst="rect">
            <a:avLst/>
          </a:prstGeom>
          <a:solidFill>
            <a:srgbClr val="87FFFE">
              <a:alpha val="40000"/>
            </a:srgbClr>
          </a:solidFill>
        </p:spPr>
        <p:txBody>
          <a:bodyPr wrap="square" rtlCol="0">
            <a:spAutoFit/>
          </a:bodyPr>
          <a:lstStyle/>
          <a:p>
            <a:r>
              <a:rPr lang="es-MX" b="1" dirty="0">
                <a:latin typeface="Futura Lt BT" panose="020B0402020204020303" pitchFamily="34" charset="0"/>
              </a:rPr>
              <a:t>OBJETIVO</a:t>
            </a: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B6B9F961-95A1-1FB6-319D-B1FC59357632}"/>
              </a:ext>
            </a:extLst>
          </p:cNvPr>
          <p:cNvSpPr/>
          <p:nvPr/>
        </p:nvSpPr>
        <p:spPr>
          <a:xfrm>
            <a:off x="1577100" y="63179"/>
            <a:ext cx="1260000" cy="12600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14C8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56F368A-6012-8D78-C90B-6A7D691E4A2B}"/>
              </a:ext>
            </a:extLst>
          </p:cNvPr>
          <p:cNvSpPr txBox="1"/>
          <p:nvPr/>
        </p:nvSpPr>
        <p:spPr>
          <a:xfrm>
            <a:off x="201930" y="2779759"/>
            <a:ext cx="1779398" cy="369332"/>
          </a:xfrm>
          <a:prstGeom prst="rect">
            <a:avLst/>
          </a:prstGeom>
          <a:solidFill>
            <a:srgbClr val="0370CB">
              <a:alpha val="40000"/>
            </a:srgbClr>
          </a:solidFill>
        </p:spPr>
        <p:txBody>
          <a:bodyPr wrap="square" rtlCol="0">
            <a:spAutoFit/>
          </a:bodyPr>
          <a:lstStyle/>
          <a:p>
            <a:r>
              <a:rPr lang="es-MX" b="1" dirty="0">
                <a:latin typeface="Futura Lt BT" panose="020B0402020204020303" pitchFamily="34" charset="0"/>
              </a:rPr>
              <a:t>INDICADOR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8154C6C9-CCD1-2A21-102F-FBA40036A588}"/>
              </a:ext>
            </a:extLst>
          </p:cNvPr>
          <p:cNvSpPr/>
          <p:nvPr/>
        </p:nvSpPr>
        <p:spPr>
          <a:xfrm>
            <a:off x="1969914" y="2334425"/>
            <a:ext cx="1260000" cy="12600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370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16" name="Imagen 15" descr="Icono&#10;&#10;Descripción generada automáticamente">
            <a:extLst>
              <a:ext uri="{FF2B5EF4-FFF2-40B4-BE49-F238E27FC236}">
                <a16:creationId xmlns:a16="http://schemas.microsoft.com/office/drawing/2014/main" id="{C8C47318-5D7C-9E1C-C1BB-2E3E1C7D80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1375" y="5310736"/>
            <a:ext cx="700625" cy="649922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1652A608-42E4-F374-E1E1-013C8FA4599D}"/>
              </a:ext>
            </a:extLst>
          </p:cNvPr>
          <p:cNvSpPr txBox="1"/>
          <p:nvPr/>
        </p:nvSpPr>
        <p:spPr>
          <a:xfrm>
            <a:off x="3068936" y="285696"/>
            <a:ext cx="50175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b="1" dirty="0">
                <a:solidFill>
                  <a:schemeClr val="bg1">
                    <a:lumMod val="65000"/>
                  </a:schemeClr>
                </a:solidFill>
                <a:latin typeface="Futura Lt BT" panose="020B0402020204020303" pitchFamily="34" charset="0"/>
              </a:rPr>
              <a:t>Colocar la descripción del indicador 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3A01BE91-F6BA-E757-677F-D9B17A9E4ABE}"/>
              </a:ext>
            </a:extLst>
          </p:cNvPr>
          <p:cNvCxnSpPr/>
          <p:nvPr/>
        </p:nvCxnSpPr>
        <p:spPr>
          <a:xfrm>
            <a:off x="2974529" y="1088285"/>
            <a:ext cx="511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a 15">
            <a:extLst>
              <a:ext uri="{FF2B5EF4-FFF2-40B4-BE49-F238E27FC236}">
                <a16:creationId xmlns:a16="http://schemas.microsoft.com/office/drawing/2014/main" id="{5BB0C93F-F87C-22AA-9AD9-8EEA2BB80070}"/>
              </a:ext>
            </a:extLst>
          </p:cNvPr>
          <p:cNvGraphicFramePr>
            <a:graphicFrameLocks noGrp="1"/>
          </p:cNvGraphicFramePr>
          <p:nvPr/>
        </p:nvGraphicFramePr>
        <p:xfrm>
          <a:off x="8765090" y="188012"/>
          <a:ext cx="3254476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3563">
                  <a:extLst>
                    <a:ext uri="{9D8B030D-6E8A-4147-A177-3AD203B41FA5}">
                      <a16:colId xmlns:a16="http://schemas.microsoft.com/office/drawing/2014/main" val="4066504254"/>
                    </a:ext>
                  </a:extLst>
                </a:gridCol>
                <a:gridCol w="1064750">
                  <a:extLst>
                    <a:ext uri="{9D8B030D-6E8A-4147-A177-3AD203B41FA5}">
                      <a16:colId xmlns:a16="http://schemas.microsoft.com/office/drawing/2014/main" val="2191215519"/>
                    </a:ext>
                  </a:extLst>
                </a:gridCol>
                <a:gridCol w="380608">
                  <a:extLst>
                    <a:ext uri="{9D8B030D-6E8A-4147-A177-3AD203B41FA5}">
                      <a16:colId xmlns:a16="http://schemas.microsoft.com/office/drawing/2014/main" val="3527579459"/>
                    </a:ext>
                  </a:extLst>
                </a:gridCol>
                <a:gridCol w="331000">
                  <a:extLst>
                    <a:ext uri="{9D8B030D-6E8A-4147-A177-3AD203B41FA5}">
                      <a16:colId xmlns:a16="http://schemas.microsoft.com/office/drawing/2014/main" val="3827715635"/>
                    </a:ext>
                  </a:extLst>
                </a:gridCol>
                <a:gridCol w="404555">
                  <a:extLst>
                    <a:ext uri="{9D8B030D-6E8A-4147-A177-3AD203B41FA5}">
                      <a16:colId xmlns:a16="http://schemas.microsoft.com/office/drawing/2014/main" val="1764536759"/>
                    </a:ext>
                  </a:extLst>
                </a:gridCol>
              </a:tblGrid>
              <a:tr h="185420">
                <a:tc gridSpan="5"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latin typeface="Futura Lt BT" panose="020B0402020204020303" pitchFamily="34" charset="0"/>
                        </a:rPr>
                        <a:t>Estatus de cumplimiento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713284"/>
                  </a:ext>
                </a:extLst>
              </a:tr>
              <a:tr h="35354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>
                          <a:latin typeface="Futura Lt BT" panose="020B0402020204020303" pitchFamily="34" charset="0"/>
                        </a:rPr>
                        <a:t>Porcentaje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latin typeface="Futura Lt BT" panose="020B0402020204020303" pitchFamily="34" charset="0"/>
                        </a:rPr>
                        <a:t>Estatus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latin typeface="Futura Lt BT" panose="020B0402020204020303" pitchFamily="34" charset="0"/>
                        </a:rPr>
                        <a:t>Medidor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CD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290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600" b="1" dirty="0">
                          <a:latin typeface="Futura Lt BT" panose="020B0402020204020303" pitchFamily="34" charset="0"/>
                        </a:rPr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600" b="1" kern="1200" dirty="0">
                          <a:solidFill>
                            <a:schemeClr val="dk1"/>
                          </a:solidFill>
                          <a:latin typeface="Futura Lt BT" panose="020B0402020204020303" pitchFamily="34" charset="0"/>
                        </a:rPr>
                        <a:t>Cumple / No Cumple</a:t>
                      </a:r>
                      <a:endParaRPr lang="es-MX" sz="1600" b="1" kern="1200" dirty="0">
                        <a:solidFill>
                          <a:schemeClr val="dk1"/>
                        </a:solidFill>
                        <a:latin typeface="Futura Lt BT" panose="020B04020202040203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5441689"/>
                  </a:ext>
                </a:extLst>
              </a:tr>
            </a:tbl>
          </a:graphicData>
        </a:graphic>
      </p:graphicFrame>
      <p:sp>
        <p:nvSpPr>
          <p:cNvPr id="23" name="CuadroTexto 22">
            <a:extLst>
              <a:ext uri="{FF2B5EF4-FFF2-40B4-BE49-F238E27FC236}">
                <a16:creationId xmlns:a16="http://schemas.microsoft.com/office/drawing/2014/main" id="{7DC7AC30-CD5F-907E-1EDE-7785DEEFC280}"/>
              </a:ext>
            </a:extLst>
          </p:cNvPr>
          <p:cNvSpPr txBox="1"/>
          <p:nvPr/>
        </p:nvSpPr>
        <p:spPr>
          <a:xfrm>
            <a:off x="3448700" y="2342701"/>
            <a:ext cx="65162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b="1" dirty="0">
                <a:solidFill>
                  <a:schemeClr val="bg1">
                    <a:lumMod val="65000"/>
                  </a:schemeClr>
                </a:solidFill>
                <a:latin typeface="Futura Lt BT" panose="020B0402020204020303" pitchFamily="34" charset="0"/>
              </a:rPr>
              <a:t>Colocar cálculos, comparativo, análisis de información o cualquier otra evidencia que indique cual es el resultado final del indicador.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625CB16-0DD6-961A-94DE-E790CF4AA65A}"/>
              </a:ext>
            </a:extLst>
          </p:cNvPr>
          <p:cNvSpPr txBox="1"/>
          <p:nvPr/>
        </p:nvSpPr>
        <p:spPr>
          <a:xfrm>
            <a:off x="217684" y="5060317"/>
            <a:ext cx="1779398" cy="369332"/>
          </a:xfrm>
          <a:prstGeom prst="rect">
            <a:avLst/>
          </a:prstGeom>
          <a:solidFill>
            <a:srgbClr val="1B3A8A">
              <a:alpha val="40000"/>
            </a:srgbClr>
          </a:solidFill>
        </p:spPr>
        <p:txBody>
          <a:bodyPr wrap="square" rtlCol="0">
            <a:spAutoFit/>
          </a:bodyPr>
          <a:lstStyle/>
          <a:p>
            <a:r>
              <a:rPr lang="es-MX" b="1" dirty="0">
                <a:latin typeface="Futura Lt BT" panose="020B0402020204020303" pitchFamily="34" charset="0"/>
              </a:rPr>
              <a:t>ESTRATEGIA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F2D5A02A-6B79-6295-F85B-0ECE29EBC517}"/>
              </a:ext>
            </a:extLst>
          </p:cNvPr>
          <p:cNvSpPr/>
          <p:nvPr/>
        </p:nvSpPr>
        <p:spPr>
          <a:xfrm>
            <a:off x="1567049" y="4605680"/>
            <a:ext cx="1260000" cy="12600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1B3A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3C9140E-B0EA-4503-AABC-5FF8313A7780}"/>
              </a:ext>
            </a:extLst>
          </p:cNvPr>
          <p:cNvSpPr txBox="1"/>
          <p:nvPr/>
        </p:nvSpPr>
        <p:spPr>
          <a:xfrm>
            <a:off x="2893180" y="4840094"/>
            <a:ext cx="65162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b="1" dirty="0">
                <a:solidFill>
                  <a:schemeClr val="bg1">
                    <a:lumMod val="65000"/>
                  </a:schemeClr>
                </a:solidFill>
                <a:latin typeface="Futura Lt BT" panose="020B0402020204020303" pitchFamily="34" charset="0"/>
              </a:rPr>
              <a:t>Describir las actividades  para mantener o lograr el cumplimiento del objetivo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5B7306C-AF29-A8F2-9C6F-0949943977E2}"/>
              </a:ext>
            </a:extLst>
          </p:cNvPr>
          <p:cNvSpPr txBox="1"/>
          <p:nvPr/>
        </p:nvSpPr>
        <p:spPr>
          <a:xfrm>
            <a:off x="10009149" y="6384530"/>
            <a:ext cx="20936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800" b="1" dirty="0">
                <a:solidFill>
                  <a:schemeClr val="bg1">
                    <a:lumMod val="95000"/>
                  </a:schemeClr>
                </a:solidFill>
                <a:latin typeface="Futura Lt BT" panose="020B0402020204020303" pitchFamily="34" charset="0"/>
              </a:rPr>
              <a:t>F3PNO-DIR-01.01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12D54A8-E0DC-E2E7-36AB-00C675DA63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150" y="6019060"/>
            <a:ext cx="838940" cy="838940"/>
          </a:xfrm>
          <a:prstGeom prst="rect">
            <a:avLst/>
          </a:prstGeom>
        </p:spPr>
      </p:pic>
      <p:sp>
        <p:nvSpPr>
          <p:cNvPr id="14" name="Elipse 13">
            <a:extLst>
              <a:ext uri="{FF2B5EF4-FFF2-40B4-BE49-F238E27FC236}">
                <a16:creationId xmlns:a16="http://schemas.microsoft.com/office/drawing/2014/main" id="{4EB4F518-0059-A930-D34D-F2B785A1197D}"/>
              </a:ext>
            </a:extLst>
          </p:cNvPr>
          <p:cNvSpPr/>
          <p:nvPr/>
        </p:nvSpPr>
        <p:spPr>
          <a:xfrm>
            <a:off x="68670" y="6019060"/>
            <a:ext cx="838940" cy="8389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EE291E4B-8FCE-4E61-9D0C-13390D5478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81" y="6067705"/>
            <a:ext cx="739317" cy="739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8110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cono&#10;&#10;Descripción generada automáticamente">
            <a:extLst>
              <a:ext uri="{FF2B5EF4-FFF2-40B4-BE49-F238E27FC236}">
                <a16:creationId xmlns:a16="http://schemas.microsoft.com/office/drawing/2014/main" id="{F7982B09-4F44-CCBB-D8DB-98E8B7EAF7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1375" y="5354123"/>
            <a:ext cx="700625" cy="649922"/>
          </a:xfrm>
          <a:prstGeom prst="rect">
            <a:avLst/>
          </a:prstGeom>
        </p:spPr>
      </p:pic>
      <p:graphicFrame>
        <p:nvGraphicFramePr>
          <p:cNvPr id="5" name="Tabla 8">
            <a:extLst>
              <a:ext uri="{FF2B5EF4-FFF2-40B4-BE49-F238E27FC236}">
                <a16:creationId xmlns:a16="http://schemas.microsoft.com/office/drawing/2014/main" id="{31C8759D-7635-A62E-09A4-57B27C936C78}"/>
              </a:ext>
            </a:extLst>
          </p:cNvPr>
          <p:cNvGraphicFramePr>
            <a:graphicFrameLocks noGrp="1"/>
          </p:cNvGraphicFramePr>
          <p:nvPr/>
        </p:nvGraphicFramePr>
        <p:xfrm>
          <a:off x="2669459" y="1863214"/>
          <a:ext cx="9156291" cy="3086816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329473">
                  <a:extLst>
                    <a:ext uri="{9D8B030D-6E8A-4147-A177-3AD203B41FA5}">
                      <a16:colId xmlns:a16="http://schemas.microsoft.com/office/drawing/2014/main" val="2473930486"/>
                    </a:ext>
                  </a:extLst>
                </a:gridCol>
                <a:gridCol w="1707640">
                  <a:extLst>
                    <a:ext uri="{9D8B030D-6E8A-4147-A177-3AD203B41FA5}">
                      <a16:colId xmlns:a16="http://schemas.microsoft.com/office/drawing/2014/main" val="1747398956"/>
                    </a:ext>
                  </a:extLst>
                </a:gridCol>
                <a:gridCol w="3119178">
                  <a:extLst>
                    <a:ext uri="{9D8B030D-6E8A-4147-A177-3AD203B41FA5}">
                      <a16:colId xmlns:a16="http://schemas.microsoft.com/office/drawing/2014/main" val="880950088"/>
                    </a:ext>
                  </a:extLst>
                </a:gridCol>
              </a:tblGrid>
              <a:tr h="1061884">
                <a:tc>
                  <a:txBody>
                    <a:bodyPr/>
                    <a:lstStyle/>
                    <a:p>
                      <a:pPr algn="ctr"/>
                      <a:r>
                        <a:rPr lang="es-MX" sz="2800" dirty="0">
                          <a:solidFill>
                            <a:schemeClr val="bg1"/>
                          </a:solidFill>
                          <a:latin typeface="Futura Lt BT" panose="020B0402020204020303" pitchFamily="34" charset="0"/>
                        </a:rPr>
                        <a:t>Actividad</a:t>
                      </a:r>
                      <a:endParaRPr lang="es-MX" sz="3200" dirty="0">
                        <a:solidFill>
                          <a:schemeClr val="bg1"/>
                        </a:solidFill>
                        <a:latin typeface="Futura Lt BT" panose="020B04020202040203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>
                          <a:solidFill>
                            <a:schemeClr val="bg1"/>
                          </a:solidFill>
                          <a:latin typeface="Futura Lt BT" panose="020B0402020204020303" pitchFamily="34" charset="0"/>
                        </a:rPr>
                        <a:t>Estatus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600" b="1" dirty="0">
                          <a:solidFill>
                            <a:srgbClr val="00B050"/>
                          </a:solidFill>
                          <a:latin typeface="Futura Lt BT" panose="020B0402020204020303" pitchFamily="34" charset="0"/>
                        </a:rPr>
                        <a:t>Cumple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600" b="1" dirty="0">
                          <a:solidFill>
                            <a:srgbClr val="FFC000"/>
                          </a:solidFill>
                          <a:latin typeface="Futura Lt BT" panose="020B0402020204020303" pitchFamily="34" charset="0"/>
                        </a:rPr>
                        <a:t>En proceso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600" b="1" dirty="0">
                          <a:solidFill>
                            <a:srgbClr val="FF0000"/>
                          </a:solidFill>
                          <a:latin typeface="Futura Lt BT" panose="020B0402020204020303" pitchFamily="34" charset="0"/>
                        </a:rPr>
                        <a:t>No cumple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800" dirty="0">
                          <a:solidFill>
                            <a:schemeClr val="bg1"/>
                          </a:solidFill>
                          <a:latin typeface="Futura Lt BT" panose="020B0402020204020303" pitchFamily="34" charset="0"/>
                        </a:rPr>
                        <a:t>Observaciones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4168018"/>
                  </a:ext>
                </a:extLst>
              </a:tr>
              <a:tr h="203167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es-MX" sz="18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Futura Lt BT" panose="020B0402020204020303" pitchFamily="34" charset="0"/>
                          <a:ea typeface="+mn-ea"/>
                          <a:cs typeface="+mn-cs"/>
                        </a:rPr>
                        <a:t>En listar el plan de acción o estrategia  del trimestre anterior e indicar si se cumplió o no su implementación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800" dirty="0">
                        <a:latin typeface="Futura Lt BT" panose="020B04020202040203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800" dirty="0">
                        <a:latin typeface="Futura Lt BT" panose="020B04020202040203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6450996"/>
                  </a:ext>
                </a:extLst>
              </a:tr>
              <a:tr h="385168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endParaRPr lang="es-MX" sz="1800" kern="1200" dirty="0">
                        <a:solidFill>
                          <a:schemeClr val="dk1"/>
                        </a:solidFill>
                        <a:latin typeface="Futura Lt BT" panose="020B0402020204020303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Futura Lt BT" panose="020B04020202040203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800" dirty="0">
                        <a:latin typeface="Futura Lt BT" panose="020B04020202040203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6338457"/>
                  </a:ext>
                </a:extLst>
              </a:tr>
              <a:tr h="38516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s-MX" sz="1800" kern="1200" dirty="0">
                        <a:solidFill>
                          <a:schemeClr val="dk1"/>
                        </a:solidFill>
                        <a:latin typeface="Futura Lt BT" panose="020B0402020204020303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Futura Lt BT" panose="020B04020202040203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800" dirty="0">
                        <a:latin typeface="Futura Lt BT" panose="020B04020202040203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3800884"/>
                  </a:ext>
                </a:extLst>
              </a:tr>
            </a:tbl>
          </a:graphicData>
        </a:graphic>
      </p:graphicFrame>
      <p:pic>
        <p:nvPicPr>
          <p:cNvPr id="6" name="Imagen 5" descr="Imagen que contiene Icono&#10;&#10;Descripción generada automáticamente">
            <a:extLst>
              <a:ext uri="{FF2B5EF4-FFF2-40B4-BE49-F238E27FC236}">
                <a16:creationId xmlns:a16="http://schemas.microsoft.com/office/drawing/2014/main" id="{44D48317-81DC-7160-53A9-8EF613BEE0E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38" t="15819" r="56063" b="43854"/>
          <a:stretch/>
        </p:blipFill>
        <p:spPr>
          <a:xfrm>
            <a:off x="73745" y="1696062"/>
            <a:ext cx="2551470" cy="3202181"/>
          </a:xfrm>
          <a:prstGeom prst="rect">
            <a:avLst/>
          </a:prstGeom>
        </p:spPr>
      </p:pic>
      <p:sp>
        <p:nvSpPr>
          <p:cNvPr id="7" name="Título 3">
            <a:extLst>
              <a:ext uri="{FF2B5EF4-FFF2-40B4-BE49-F238E27FC236}">
                <a16:creationId xmlns:a16="http://schemas.microsoft.com/office/drawing/2014/main" id="{9DD23C46-EA31-0461-93B9-F1CD8A449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2750" y="175913"/>
            <a:ext cx="7828937" cy="1269435"/>
          </a:xfrm>
          <a:solidFill>
            <a:schemeClr val="bg1">
              <a:alpha val="54000"/>
            </a:schemeClr>
          </a:solidFill>
        </p:spPr>
        <p:txBody>
          <a:bodyPr>
            <a:normAutofit/>
          </a:bodyPr>
          <a:lstStyle/>
          <a:p>
            <a:pPr algn="r"/>
            <a:r>
              <a:rPr lang="es-MX" sz="2800" b="1" dirty="0">
                <a:latin typeface="Futura Lt BT" panose="020B0402020204020303" pitchFamily="34" charset="0"/>
              </a:rPr>
              <a:t>EFECTIVIDAD </a:t>
            </a:r>
            <a:r>
              <a:rPr lang="es-MX" sz="2800" dirty="0">
                <a:latin typeface="Futura Lt BT" panose="020B0402020204020303" pitchFamily="34" charset="0"/>
              </a:rPr>
              <a:t>del Plan de Acción:</a:t>
            </a:r>
            <a:br>
              <a:rPr lang="es-MX" sz="2800" dirty="0">
                <a:latin typeface="Futura Lt BT" panose="020B0402020204020303" pitchFamily="34" charset="0"/>
              </a:rPr>
            </a:br>
            <a:r>
              <a:rPr lang="es-MX" sz="2800" dirty="0">
                <a:latin typeface="Futura Lt BT" panose="020B0402020204020303" pitchFamily="34" charset="0"/>
              </a:rPr>
              <a:t>3er Trimestre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C3B52D8-5807-4DBF-AC49-F87894B00426}"/>
              </a:ext>
            </a:extLst>
          </p:cNvPr>
          <p:cNvSpPr/>
          <p:nvPr/>
        </p:nvSpPr>
        <p:spPr>
          <a:xfrm>
            <a:off x="5903582" y="337067"/>
            <a:ext cx="132736" cy="1008000"/>
          </a:xfrm>
          <a:prstGeom prst="rect">
            <a:avLst/>
          </a:prstGeom>
          <a:solidFill>
            <a:srgbClr val="1B3A8A"/>
          </a:solidFill>
          <a:ln>
            <a:solidFill>
              <a:srgbClr val="1B3A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9" name="Imagen 8" descr="Imagen que contiene Icono&#10;&#10;Descripción generada automáticamente">
            <a:extLst>
              <a:ext uri="{FF2B5EF4-FFF2-40B4-BE49-F238E27FC236}">
                <a16:creationId xmlns:a16="http://schemas.microsoft.com/office/drawing/2014/main" id="{83F4FEF6-5668-E4D4-E9B4-F1A18967C49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87" t="21642" b="50000"/>
          <a:stretch/>
        </p:blipFill>
        <p:spPr>
          <a:xfrm>
            <a:off x="4012750" y="311201"/>
            <a:ext cx="1826888" cy="1087345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CAEB19F5-2C59-1044-7BDE-83381C30E855}"/>
              </a:ext>
            </a:extLst>
          </p:cNvPr>
          <p:cNvSpPr txBox="1"/>
          <p:nvPr/>
        </p:nvSpPr>
        <p:spPr>
          <a:xfrm>
            <a:off x="10009149" y="6384530"/>
            <a:ext cx="20936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800" b="1" dirty="0">
                <a:solidFill>
                  <a:schemeClr val="bg1">
                    <a:lumMod val="95000"/>
                  </a:schemeClr>
                </a:solidFill>
                <a:latin typeface="Futura Lt BT" panose="020B0402020204020303" pitchFamily="34" charset="0"/>
              </a:rPr>
              <a:t>F3PNO-DIR-01.01</a:t>
            </a:r>
          </a:p>
        </p:txBody>
      </p:sp>
    </p:spTree>
    <p:extLst>
      <p:ext uri="{BB962C8B-B14F-4D97-AF65-F5344CB8AC3E}">
        <p14:creationId xmlns:p14="http://schemas.microsoft.com/office/powerpoint/2010/main" val="29957050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18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n 5" descr="Logotipo&#10;&#10;Descripción generada automáticamente">
            <a:extLst>
              <a:ext uri="{FF2B5EF4-FFF2-40B4-BE49-F238E27FC236}">
                <a16:creationId xmlns:a16="http://schemas.microsoft.com/office/drawing/2014/main" id="{B0D1FE76-ED09-066B-2112-731306B801A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72" r="9089" b="12724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26" name="Rectangle 20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ítulo 3">
            <a:extLst>
              <a:ext uri="{FF2B5EF4-FFF2-40B4-BE49-F238E27FC236}">
                <a16:creationId xmlns:a16="http://schemas.microsoft.com/office/drawing/2014/main" id="{EB10DDE0-91AD-8C68-A810-A7C5BC19B5A8}"/>
              </a:ext>
            </a:extLst>
          </p:cNvPr>
          <p:cNvSpPr txBox="1">
            <a:spLocks/>
          </p:cNvSpPr>
          <p:nvPr/>
        </p:nvSpPr>
        <p:spPr>
          <a:xfrm>
            <a:off x="477981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sz="4800" b="1" dirty="0"/>
              <a:t>QUALITY SERVICE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8F7FA14-F456-927E-AAFE-E9075A34FB21}"/>
              </a:ext>
            </a:extLst>
          </p:cNvPr>
          <p:cNvSpPr txBox="1"/>
          <p:nvPr/>
        </p:nvSpPr>
        <p:spPr>
          <a:xfrm>
            <a:off x="10009149" y="6384530"/>
            <a:ext cx="20936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800" b="1" dirty="0">
                <a:solidFill>
                  <a:schemeClr val="accent3">
                    <a:lumMod val="75000"/>
                  </a:schemeClr>
                </a:solidFill>
                <a:latin typeface="Futura Lt BT" panose="020B0402020204020303" pitchFamily="34" charset="0"/>
              </a:rPr>
              <a:t>F3PNO-DIR-01.01</a:t>
            </a:r>
          </a:p>
        </p:txBody>
      </p:sp>
    </p:spTree>
    <p:extLst>
      <p:ext uri="{BB962C8B-B14F-4D97-AF65-F5344CB8AC3E}">
        <p14:creationId xmlns:p14="http://schemas.microsoft.com/office/powerpoint/2010/main" val="3508637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Personalizado 3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072B62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7509</TotalTime>
  <Words>287</Words>
  <Application>Microsoft Office PowerPoint</Application>
  <PresentationFormat>Panorámica</PresentationFormat>
  <Paragraphs>73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Futura Lt BT</vt:lpstr>
      <vt:lpstr>Wingdings</vt:lpstr>
      <vt:lpstr>Tema de Office</vt:lpstr>
      <vt:lpstr>PRESENTACIÓN DE INDICADORES DE DESEMPEÑO</vt:lpstr>
      <vt:lpstr>AREA / DEPARTAMENTO</vt:lpstr>
      <vt:lpstr>Presentación de PowerPoint</vt:lpstr>
      <vt:lpstr>EFECTIVIDAD del Plan de Acción: 3er Trimestre</vt:lpstr>
      <vt:lpstr>Presentación de PowerPoint</vt:lpstr>
      <vt:lpstr>EFECTIVIDAD del Plan de Acción: 3er Trimestre</vt:lpstr>
      <vt:lpstr>Presentación de PowerPoint</vt:lpstr>
      <vt:lpstr>EFECTIVIDAD del Plan de Acción: 3er Trimestre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INDICADORES DE DESEMPEÑO CUARTO TRIMESTRE 2022</dc:title>
  <dc:creator>Sistemas</dc:creator>
  <cp:lastModifiedBy>Sistemas</cp:lastModifiedBy>
  <cp:revision>33</cp:revision>
  <dcterms:created xsi:type="dcterms:W3CDTF">2023-01-06T22:45:51Z</dcterms:created>
  <dcterms:modified xsi:type="dcterms:W3CDTF">2025-06-20T17:50:17Z</dcterms:modified>
</cp:coreProperties>
</file>